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87" r:id="rId3"/>
    <p:sldId id="260" r:id="rId4"/>
    <p:sldId id="261" r:id="rId5"/>
    <p:sldId id="294" r:id="rId6"/>
    <p:sldId id="279" r:id="rId7"/>
    <p:sldId id="289" r:id="rId8"/>
    <p:sldId id="288" r:id="rId9"/>
    <p:sldId id="280" r:id="rId10"/>
    <p:sldId id="281" r:id="rId11"/>
    <p:sldId id="291" r:id="rId12"/>
    <p:sldId id="282" r:id="rId13"/>
    <p:sldId id="297" r:id="rId14"/>
    <p:sldId id="295" r:id="rId15"/>
    <p:sldId id="292" r:id="rId16"/>
    <p:sldId id="296" r:id="rId17"/>
  </p:sldIdLst>
  <p:sldSz cx="12192000" cy="6858000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17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4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AD47"/>
    <a:srgbClr val="FFC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57" autoAdjust="0"/>
    <p:restoredTop sz="87655" autoAdjust="0"/>
  </p:normalViewPr>
  <p:slideViewPr>
    <p:cSldViewPr snapToGrid="0" showGuides="1">
      <p:cViewPr>
        <p:scale>
          <a:sx n="80" d="100"/>
          <a:sy n="80" d="100"/>
        </p:scale>
        <p:origin x="921" y="399"/>
      </p:cViewPr>
      <p:guideLst>
        <p:guide orient="horz" pos="1117"/>
        <p:guide pos="3840"/>
        <p:guide pos="24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AFD6EA-5CCF-4FC6-9A7E-EE7FFDDAFD0C}" type="datetimeFigureOut">
              <a:rPr lang="ru-RU" smtClean="0"/>
              <a:t>18.10.2018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BA448B-B649-4FCF-A116-AB798D4FFE4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79772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1108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8818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1544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461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4526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063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210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5730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0522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9531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20838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94106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34980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BA448B-B649-4FCF-A116-AB798D4FFE42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6298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43A3E-48C0-4C25-96A0-2A4C9F2FBA4B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57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F5D49-EB8E-462F-A6D7-C1A2E8B37136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978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61243-6CFB-45C5-96EE-E84124119355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9913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39BA5-97A5-4961-9CDA-DC76FAF5C634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766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F5B4A-A56F-41C3-AA26-125BF3E51461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83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7ECAF-2C1F-4BB0-ABD9-C473CABD1C3D}" type="datetime1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9216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7B942-7BC1-4B83-AD87-7CC0D449E945}" type="datetime1">
              <a:rPr lang="ru-RU" smtClean="0"/>
              <a:t>18.10.2018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9746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5361A-2829-45B3-8F96-2F01F77DF780}" type="datetime1">
              <a:rPr lang="ru-RU" smtClean="0"/>
              <a:t>18.10.2018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888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AF4AE4-5E56-45FD-A058-4CB9C8BDF9F7}" type="datetime1">
              <a:rPr lang="ru-RU" smtClean="0"/>
              <a:t>18.10.2018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1562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F7867-C5D4-46BB-A175-2AF21650B46B}" type="datetime1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7379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B9530-C6BB-4300-A49C-ED1DAEFA602E}" type="datetime1">
              <a:rPr lang="ru-RU" smtClean="0"/>
              <a:t>18.10.2018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574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E069F-09AD-42EB-859E-40804F7DA4A4}" type="datetime1">
              <a:rPr lang="ru-RU" smtClean="0"/>
              <a:t>18.10.2018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D941D-AAF5-4A1F-A3D0-54AA4B7C5B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955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25273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904286" y="2648641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 ПРИОРИТЕТАХ В РАЗВИТИИ ЗДРАВООХРАНЕНИЯ 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ПОДМОСКОВЬЯ В 2019 ГОДУ</a:t>
            </a:r>
          </a:p>
          <a:p>
            <a:pPr>
              <a:spcBef>
                <a:spcPts val="600"/>
              </a:spcBef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Матвеев Д.А.</a:t>
            </a:r>
          </a:p>
        </p:txBody>
      </p:sp>
    </p:spTree>
    <p:extLst>
      <p:ext uri="{BB962C8B-B14F-4D97-AF65-F5344CB8AC3E}">
        <p14:creationId xmlns:p14="http://schemas.microsoft.com/office/powerpoint/2010/main" val="10665582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10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0450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ЭФФЕКТИВНЫЙ СТАЦИОНАР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38200" y="1171650"/>
            <a:ext cx="10237473" cy="51847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Сокращение времени проведения всех исследований при госпитализации в стационар (КТ, МРТ, анализы) с 7 до 1 дня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Оснащение реанимаций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жизнеспасающим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 оборудованием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более 150 реанимаций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3. Увеличение количества лапароскопических операций с 15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до 35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времени пребывания в стационаре после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операции с 9 до 4 дней</a:t>
            </a:r>
            <a:endParaRPr lang="en-GB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6460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11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0450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УКОМПЛЕКТОВАННОСТЬ КАДРАМИ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64A16E-177C-432F-A03A-9798049C3166}"/>
              </a:ext>
            </a:extLst>
          </p:cNvPr>
          <p:cNvSpPr txBox="1"/>
          <p:nvPr/>
        </p:nvSpPr>
        <p:spPr>
          <a:xfrm>
            <a:off x="822492" y="1202757"/>
            <a:ext cx="10741427" cy="508035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Одинаковый уровень з/п в рамках муниципалитета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Набор кадров в соответствии с подписанными дорожными картами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Повышение эффективности существующих кадров (позволит сократить дефицит на 400 врачей)</a:t>
            </a:r>
          </a:p>
          <a:p>
            <a:pPr marL="51435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Компенсирование нехватки врачей за счет ИТ (удаленная расшифровка исследований, дистанционные консультации узких специалистов, централизация лабораторий) </a:t>
            </a:r>
          </a:p>
        </p:txBody>
      </p:sp>
    </p:spTree>
    <p:extLst>
      <p:ext uri="{BB962C8B-B14F-4D97-AF65-F5344CB8AC3E}">
        <p14:creationId xmlns:p14="http://schemas.microsoft.com/office/powerpoint/2010/main" val="3871048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12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0450098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СРЕДСТВО ДОСТИЖЕНИЯ ПОСТАВЛЕННЫХ ПРИОРИТЕТОВ.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УКРУПНЕНИЕ МЕД. ОРГАНИЗАЦИЙ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43130" y="1855236"/>
            <a:ext cx="9448800" cy="379019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200000"/>
              </a:lnSpc>
              <a:spcBef>
                <a:spcPts val="1200"/>
              </a:spcBef>
            </a:pP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1 муниципалитет - 1 юридическое лицо</a:t>
            </a:r>
          </a:p>
          <a:p>
            <a:pPr marL="514350" indent="-51435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Концентрация кадровых и материальных ресурсов</a:t>
            </a:r>
          </a:p>
          <a:p>
            <a:pPr marL="514350" indent="-51435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Перепрофилирование неэффективных коек</a:t>
            </a:r>
          </a:p>
          <a:p>
            <a:pPr marL="514350" indent="-514350">
              <a:lnSpc>
                <a:spcPct val="20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административно-управленческого персонала</a:t>
            </a:r>
          </a:p>
        </p:txBody>
      </p:sp>
    </p:spTree>
    <p:extLst>
      <p:ext uri="{BB962C8B-B14F-4D97-AF65-F5344CB8AC3E}">
        <p14:creationId xmlns:p14="http://schemas.microsoft.com/office/powerpoint/2010/main" val="38884355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397978" y="3823855"/>
            <a:ext cx="7168608" cy="28976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/>
              <a:t>Как стало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397979" y="843332"/>
            <a:ext cx="7168608" cy="280744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ru-RU" dirty="0"/>
              <a:t>Как было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657" y="117650"/>
            <a:ext cx="11810686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СЕРГИЕВО-ПОСАДСКИЙ МУНИЦИПАЛЬНЫЙ РАЙОН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002488"/>
              </p:ext>
            </p:extLst>
          </p:nvPr>
        </p:nvGraphicFramePr>
        <p:xfrm>
          <a:off x="502918" y="1202924"/>
          <a:ext cx="1639781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9781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200" dirty="0"/>
                        <a:t>«Сергиево-Посадская РБ»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- 7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АУП - 22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116505"/>
              </p:ext>
            </p:extLst>
          </p:nvPr>
        </p:nvGraphicFramePr>
        <p:xfrm>
          <a:off x="502918" y="4221910"/>
          <a:ext cx="2112361" cy="12496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12361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«Сергиево-Посадская РБ»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- 7</a:t>
                      </a:r>
                      <a:endParaRPr lang="ru-RU" sz="1400" baseline="0" dirty="0"/>
                    </a:p>
                    <a:p>
                      <a:r>
                        <a:rPr lang="ru-RU" sz="1400" dirty="0"/>
                        <a:t>АУП - 31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cxnSp>
        <p:nvCxnSpPr>
          <p:cNvPr id="15" name="Соединительная линия уступом 14"/>
          <p:cNvCxnSpPr>
            <a:cxnSpLocks/>
          </p:cNvCxnSpPr>
          <p:nvPr/>
        </p:nvCxnSpPr>
        <p:spPr>
          <a:xfrm>
            <a:off x="3562066" y="4643550"/>
            <a:ext cx="0" cy="428048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Номер слайда 3">
            <a:extLst>
              <a:ext uri="{FF2B5EF4-FFF2-40B4-BE49-F238E27FC236}">
                <a16:creationId xmlns:a16="http://schemas.microsoft.com/office/drawing/2014/main" id="{DF3C75BF-CD54-4245-8555-813EAFFBE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D05D941D-AAF5-4A1F-A3D0-54AA4B7C5B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22" name="Таблица 21">
            <a:extLst>
              <a:ext uri="{FF2B5EF4-FFF2-40B4-BE49-F238E27FC236}">
                <a16:creationId xmlns:a16="http://schemas.microsoft.com/office/drawing/2014/main" id="{3A3F33F1-27BA-4766-92CB-674841BE73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588245"/>
              </p:ext>
            </p:extLst>
          </p:nvPr>
        </p:nvGraphicFramePr>
        <p:xfrm>
          <a:off x="481736" y="2418763"/>
          <a:ext cx="1682143" cy="12048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82143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47337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Краснозаводская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ГБ»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707333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 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- 3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АУП- 8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31" name="Таблица 30">
            <a:extLst>
              <a:ext uri="{FF2B5EF4-FFF2-40B4-BE49-F238E27FC236}">
                <a16:creationId xmlns:a16="http://schemas.microsoft.com/office/drawing/2014/main" id="{6A80423C-6C49-42C2-AD38-58371A60A0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496109"/>
              </p:ext>
            </p:extLst>
          </p:nvPr>
        </p:nvGraphicFramePr>
        <p:xfrm>
          <a:off x="2234960" y="1193965"/>
          <a:ext cx="1639781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9781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«Сергиево-Посадская ГБ №1»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- 3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АУП- 5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32" name="Таблица 31">
            <a:extLst>
              <a:ext uri="{FF2B5EF4-FFF2-40B4-BE49-F238E27FC236}">
                <a16:creationId xmlns:a16="http://schemas.microsoft.com/office/drawing/2014/main" id="{9008D2EE-D283-40E3-8E12-C902B4570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16227"/>
              </p:ext>
            </p:extLst>
          </p:nvPr>
        </p:nvGraphicFramePr>
        <p:xfrm>
          <a:off x="2234959" y="2418763"/>
          <a:ext cx="1639781" cy="12048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9781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40533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</a:t>
                      </a:r>
                      <a:r>
                        <a:rPr lang="ru-RU" sz="1200" b="1" kern="1200" dirty="0" err="1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Хотьковская</a:t>
                      </a:r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ГБ»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799563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- 2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АУП- 7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33" name="Таблица 32">
            <a:extLst>
              <a:ext uri="{FF2B5EF4-FFF2-40B4-BE49-F238E27FC236}">
                <a16:creationId xmlns:a16="http://schemas.microsoft.com/office/drawing/2014/main" id="{FF04FF12-7C07-449E-90FC-894C05A2B8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57154"/>
              </p:ext>
            </p:extLst>
          </p:nvPr>
        </p:nvGraphicFramePr>
        <p:xfrm>
          <a:off x="3979680" y="1193965"/>
          <a:ext cx="1639781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9781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«Сергиево-Посадская ГП №2»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- 2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АУП- 4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34" name="Таблица 33">
            <a:extLst>
              <a:ext uri="{FF2B5EF4-FFF2-40B4-BE49-F238E27FC236}">
                <a16:creationId xmlns:a16="http://schemas.microsoft.com/office/drawing/2014/main" id="{DE005443-B700-4079-923E-2539AAFF03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1204598"/>
              </p:ext>
            </p:extLst>
          </p:nvPr>
        </p:nvGraphicFramePr>
        <p:xfrm>
          <a:off x="3982282" y="2418762"/>
          <a:ext cx="1639781" cy="120489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9781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405333">
                <a:tc>
                  <a:txBody>
                    <a:bodyPr/>
                    <a:lstStyle/>
                    <a:p>
                      <a:r>
                        <a:rPr lang="ru-RU" sz="1400" baseline="0" dirty="0"/>
                        <a:t>«Богородская ГБ»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799562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- 2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АУП- 4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35" name="Таблица 34">
            <a:extLst>
              <a:ext uri="{FF2B5EF4-FFF2-40B4-BE49-F238E27FC236}">
                <a16:creationId xmlns:a16="http://schemas.microsoft.com/office/drawing/2014/main" id="{035FF6AD-9643-4B2D-A2A5-0BCBE0CCAD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003420"/>
              </p:ext>
            </p:extLst>
          </p:nvPr>
        </p:nvGraphicFramePr>
        <p:xfrm>
          <a:off x="5724400" y="1195603"/>
          <a:ext cx="1639781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9781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«Сергиево-Посадская ГП №3»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- 4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АУП- 5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36" name="Таблица 35">
            <a:extLst>
              <a:ext uri="{FF2B5EF4-FFF2-40B4-BE49-F238E27FC236}">
                <a16:creationId xmlns:a16="http://schemas.microsoft.com/office/drawing/2014/main" id="{33649E8C-7881-45C9-A102-6F16563413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6967338"/>
              </p:ext>
            </p:extLst>
          </p:nvPr>
        </p:nvGraphicFramePr>
        <p:xfrm>
          <a:off x="5688773" y="2418762"/>
          <a:ext cx="1675408" cy="11887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75408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418879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2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«Сергиево-Посадская ДП»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591359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- 1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Замов - 3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АУП- 6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cxnSp>
        <p:nvCxnSpPr>
          <p:cNvPr id="43" name="Соединительная линия уступом 14">
            <a:extLst>
              <a:ext uri="{FF2B5EF4-FFF2-40B4-BE49-F238E27FC236}">
                <a16:creationId xmlns:a16="http://schemas.microsoft.com/office/drawing/2014/main" id="{BE2176AA-EEE4-4FFE-A54F-4AC5BFD46806}"/>
              </a:ext>
            </a:extLst>
          </p:cNvPr>
          <p:cNvCxnSpPr>
            <a:cxnSpLocks/>
          </p:cNvCxnSpPr>
          <p:nvPr/>
        </p:nvCxnSpPr>
        <p:spPr>
          <a:xfrm>
            <a:off x="2615279" y="4643550"/>
            <a:ext cx="946787" cy="0"/>
          </a:xfrm>
          <a:prstGeom prst="straightConnector1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Таблица 46">
            <a:extLst>
              <a:ext uri="{FF2B5EF4-FFF2-40B4-BE49-F238E27FC236}">
                <a16:creationId xmlns:a16="http://schemas.microsoft.com/office/drawing/2014/main" id="{1613B3F0-0F97-4C1F-ACEE-982EFD290B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2779137"/>
              </p:ext>
            </p:extLst>
          </p:nvPr>
        </p:nvGraphicFramePr>
        <p:xfrm>
          <a:off x="2739841" y="5066537"/>
          <a:ext cx="1716405" cy="889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6405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филиала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Ст.</a:t>
                      </a:r>
                      <a:r>
                        <a:rPr lang="ru-RU" sz="1400" baseline="0" dirty="0"/>
                        <a:t> м/с филиала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48" name="Таблица 47">
            <a:extLst>
              <a:ext uri="{FF2B5EF4-FFF2-40B4-BE49-F238E27FC236}">
                <a16:creationId xmlns:a16="http://schemas.microsoft.com/office/drawing/2014/main" id="{6AE24C3B-29A5-434B-A6E3-1373A4500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800388"/>
              </p:ext>
            </p:extLst>
          </p:nvPr>
        </p:nvGraphicFramePr>
        <p:xfrm>
          <a:off x="2892241" y="5218937"/>
          <a:ext cx="1716405" cy="889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6405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филиала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Ст.</a:t>
                      </a:r>
                      <a:r>
                        <a:rPr lang="ru-RU" sz="1400" baseline="0" dirty="0"/>
                        <a:t> м/с филиала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49" name="Таблица 48">
            <a:extLst>
              <a:ext uri="{FF2B5EF4-FFF2-40B4-BE49-F238E27FC236}">
                <a16:creationId xmlns:a16="http://schemas.microsoft.com/office/drawing/2014/main" id="{D6066920-7146-47CA-A849-F65CA260EA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5010978"/>
              </p:ext>
            </p:extLst>
          </p:nvPr>
        </p:nvGraphicFramePr>
        <p:xfrm>
          <a:off x="3044641" y="5371337"/>
          <a:ext cx="1716405" cy="8890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6405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Гл. врач филиала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Ст.</a:t>
                      </a:r>
                      <a:r>
                        <a:rPr lang="ru-RU" sz="1400" baseline="0" dirty="0"/>
                        <a:t> м/с филиала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graphicFrame>
        <p:nvGraphicFramePr>
          <p:cNvPr id="50" name="Таблица 49">
            <a:extLst>
              <a:ext uri="{FF2B5EF4-FFF2-40B4-BE49-F238E27FC236}">
                <a16:creationId xmlns:a16="http://schemas.microsoft.com/office/drawing/2014/main" id="{AF38CE00-65C8-4919-9447-825DA6B16E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9169734"/>
              </p:ext>
            </p:extLst>
          </p:nvPr>
        </p:nvGraphicFramePr>
        <p:xfrm>
          <a:off x="3197041" y="5523737"/>
          <a:ext cx="1716405" cy="11023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716405">
                  <a:extLst>
                    <a:ext uri="{9D8B030D-6E8A-4147-A177-3AD203B41FA5}">
                      <a16:colId xmlns:a16="http://schemas.microsoft.com/office/drawing/2014/main" val="38884864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Филиалы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59886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Заведующий</a:t>
                      </a:r>
                      <a:r>
                        <a:rPr lang="ru-RU" sz="1400" baseline="0" dirty="0"/>
                        <a:t> филиалом - 7</a:t>
                      </a:r>
                      <a:br>
                        <a:rPr lang="ru-RU" sz="1400" dirty="0"/>
                      </a:br>
                      <a:r>
                        <a:rPr lang="ru-RU" sz="1400" dirty="0"/>
                        <a:t>Старшая</a:t>
                      </a:r>
                      <a:r>
                        <a:rPr lang="ru-RU" sz="1400" baseline="0" dirty="0"/>
                        <a:t> м/с - 7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1668210"/>
                  </a:ext>
                </a:extLst>
              </a:tr>
            </a:tbl>
          </a:graphicData>
        </a:graphic>
      </p:graphicFrame>
      <p:sp>
        <p:nvSpPr>
          <p:cNvPr id="51" name="TextBox 50">
            <a:extLst>
              <a:ext uri="{FF2B5EF4-FFF2-40B4-BE49-F238E27FC236}">
                <a16:creationId xmlns:a16="http://schemas.microsoft.com/office/drawing/2014/main" id="{8E4607D9-7DC7-4F31-97ED-BCCFA6B1058D}"/>
              </a:ext>
            </a:extLst>
          </p:cNvPr>
          <p:cNvSpPr txBox="1"/>
          <p:nvPr/>
        </p:nvSpPr>
        <p:spPr>
          <a:xfrm>
            <a:off x="3852009" y="5471590"/>
            <a:ext cx="390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algn="ctr"/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филиалов</a:t>
            </a:r>
          </a:p>
        </p:txBody>
      </p:sp>
      <p:sp>
        <p:nvSpPr>
          <p:cNvPr id="52" name="Правая фигурная скобка 51">
            <a:extLst>
              <a:ext uri="{FF2B5EF4-FFF2-40B4-BE49-F238E27FC236}">
                <a16:creationId xmlns:a16="http://schemas.microsoft.com/office/drawing/2014/main" id="{7649F55E-6ADF-4BF9-83FB-BBBD2F72598E}"/>
              </a:ext>
            </a:extLst>
          </p:cNvPr>
          <p:cNvSpPr/>
          <p:nvPr/>
        </p:nvSpPr>
        <p:spPr>
          <a:xfrm>
            <a:off x="7680593" y="1532912"/>
            <a:ext cx="239590" cy="4235728"/>
          </a:xfrm>
          <a:prstGeom prst="rightBrace">
            <a:avLst>
              <a:gd name="adj1" fmla="val 133865"/>
              <a:gd name="adj2" fmla="val 50000"/>
            </a:avLst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5326EA22-5B55-48C3-A8E3-598F67178236}"/>
              </a:ext>
            </a:extLst>
          </p:cNvPr>
          <p:cNvSpPr txBox="1"/>
          <p:nvPr/>
        </p:nvSpPr>
        <p:spPr>
          <a:xfrm>
            <a:off x="8004038" y="1093243"/>
            <a:ext cx="407640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ЭФФЕКТ:</a:t>
            </a:r>
          </a:p>
          <a:p>
            <a:pPr>
              <a:lnSpc>
                <a:spcPct val="200000"/>
              </a:lnSpc>
            </a:pP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1. АУП – 52 млн. руб.</a:t>
            </a:r>
          </a:p>
          <a:p>
            <a:pPr>
              <a:lnSpc>
                <a:spcPct val="200000"/>
              </a:lnSpc>
            </a:pP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2. Лаборатория – 7,4 млн. руб./год</a:t>
            </a:r>
          </a:p>
          <a:p>
            <a:pPr>
              <a:lnSpc>
                <a:spcPct val="200000"/>
              </a:lnSpc>
            </a:pP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3. Неэффективные койки – 7,2 млн. руб./год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61590473-7069-4B22-BB11-F68778DF1921}"/>
              </a:ext>
            </a:extLst>
          </p:cNvPr>
          <p:cNvSpPr/>
          <p:nvPr/>
        </p:nvSpPr>
        <p:spPr>
          <a:xfrm>
            <a:off x="7903213" y="5813307"/>
            <a:ext cx="3890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>
                <a:latin typeface="Arial" panose="020B0604020202020204" pitchFamily="34" charset="0"/>
                <a:cs typeface="Arial" panose="020B0604020202020204" pitchFamily="34" charset="0"/>
              </a:rPr>
              <a:t>ИТОГО: 67 млн. руб.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109643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D5F8E47-ADB5-4A93-B85F-A92E46DE4CFC}"/>
              </a:ext>
            </a:extLst>
          </p:cNvPr>
          <p:cNvSpPr/>
          <p:nvPr/>
        </p:nvSpPr>
        <p:spPr>
          <a:xfrm>
            <a:off x="8274493" y="1530315"/>
            <a:ext cx="3603572" cy="48069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18A0E8C-07DB-420B-9868-61633ED11520}"/>
              </a:ext>
            </a:extLst>
          </p:cNvPr>
          <p:cNvSpPr/>
          <p:nvPr/>
        </p:nvSpPr>
        <p:spPr>
          <a:xfrm>
            <a:off x="4310641" y="1530316"/>
            <a:ext cx="3963852" cy="48069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ru-RU" dirty="0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924E2F3C-3D7F-4C39-90E7-5C226B901C12}"/>
              </a:ext>
            </a:extLst>
          </p:cNvPr>
          <p:cNvSpPr/>
          <p:nvPr/>
        </p:nvSpPr>
        <p:spPr>
          <a:xfrm>
            <a:off x="341832" y="1530317"/>
            <a:ext cx="3963852" cy="480698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14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0450098" cy="11318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УКРУПНЕНИЕ МЕД. ОРГАНИЗАЦИЙ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ЭФФЕКТ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65FE16-3EE1-4ECE-BB2B-A00E9260777B}"/>
              </a:ext>
            </a:extLst>
          </p:cNvPr>
          <p:cNvSpPr txBox="1"/>
          <p:nvPr/>
        </p:nvSpPr>
        <p:spPr>
          <a:xfrm>
            <a:off x="663062" y="1808979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Для жителей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8D3DD1C-3C1C-4365-B684-135AF6E31B70}"/>
              </a:ext>
            </a:extLst>
          </p:cNvPr>
          <p:cNvSpPr txBox="1"/>
          <p:nvPr/>
        </p:nvSpPr>
        <p:spPr>
          <a:xfrm>
            <a:off x="4760434" y="1820981"/>
            <a:ext cx="3073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Для мед. организации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F8D326-F2EA-4944-9C3F-F1F4BC8F31E8}"/>
              </a:ext>
            </a:extLst>
          </p:cNvPr>
          <p:cNvSpPr txBox="1"/>
          <p:nvPr/>
        </p:nvSpPr>
        <p:spPr>
          <a:xfrm>
            <a:off x="8610600" y="1808979"/>
            <a:ext cx="3073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Для муниципалитетов</a:t>
            </a: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044BF1B-2A27-42CA-A9C2-1A97D4AA965B}"/>
              </a:ext>
            </a:extLst>
          </p:cNvPr>
          <p:cNvSpPr/>
          <p:nvPr/>
        </p:nvSpPr>
        <p:spPr>
          <a:xfrm>
            <a:off x="402105" y="2502673"/>
            <a:ext cx="3903579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человека обращаться в любую поликлинику муниципалитета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Доступ к диагностическому оборудованию любого подразделения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очереди на госпитализацию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/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24714A71-C5EB-4365-B1F4-B4A928B77AD2}"/>
              </a:ext>
            </a:extLst>
          </p:cNvPr>
          <p:cNvSpPr/>
          <p:nvPr/>
        </p:nvSpPr>
        <p:spPr>
          <a:xfrm>
            <a:off x="4464007" y="2928684"/>
            <a:ext cx="365216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Объединение материальных и кадровых ресурсов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Равные з/п, убираем переток кадров внутри района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Финансовая стабильность</a:t>
            </a:r>
            <a:endParaRPr lang="ru-RU" dirty="0"/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877A8801-F984-41F6-9ACB-CA0437ACE3B5}"/>
              </a:ext>
            </a:extLst>
          </p:cNvPr>
          <p:cNvSpPr/>
          <p:nvPr/>
        </p:nvSpPr>
        <p:spPr>
          <a:xfrm>
            <a:off x="8351672" y="3673029"/>
            <a:ext cx="3449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Одно окно (один главный врач)</a:t>
            </a:r>
          </a:p>
          <a:p>
            <a:pPr marL="342900" indent="-342900">
              <a:buFont typeface="+mj-lt"/>
              <a:buAutoNum type="arabicPeriod"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25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15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0450098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ЗАДАЧИ ДЛЯ РУКОВОДИТЕЛЕЙ МУНИЦИПАЛИТЕТОВ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F9B0EE0-2131-49AD-8425-55B0F6397A1D}"/>
              </a:ext>
            </a:extLst>
          </p:cNvPr>
          <p:cNvSpPr/>
          <p:nvPr/>
        </p:nvSpPr>
        <p:spPr>
          <a:xfrm>
            <a:off x="132282" y="1115170"/>
            <a:ext cx="12212731" cy="5471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Проводить встречи с населением по здравоохранению вместе с главврачами </a:t>
            </a:r>
            <a:r>
              <a:rPr lang="ru-RU" sz="2400" b="1" u="sng" dirty="0">
                <a:latin typeface="Arial" panose="020B0604020202020204" pitchFamily="34" charset="0"/>
                <a:cs typeface="Arial" panose="020B0604020202020204" pitchFamily="34" charset="0"/>
              </a:rPr>
              <a:t>ежемесячно в фиксированный день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Срок: с 01 ноября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Возглавить общественный совет при больнице (решать вопросы: приоритет ремонтов, благоустройство территории, общение с ветеранами и общ. организациями, спонсоры).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Срок: с 01 ноября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Представить информацию о фактическом исполнении дорожной карты по набору кадров.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Срок: до 30 ноября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Представить дорожную карту по созданию условий на территории больниц (газоны, дороги, тротуары, остановки).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Срок: до 01 декабря</a:t>
            </a:r>
          </a:p>
        </p:txBody>
      </p:sp>
    </p:spTree>
    <p:extLst>
      <p:ext uri="{BB962C8B-B14F-4D97-AF65-F5344CB8AC3E}">
        <p14:creationId xmlns:p14="http://schemas.microsoft.com/office/powerpoint/2010/main" val="835461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16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0450098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ЗАДАЧИ ДЛЯ РУКОВОДИТЕЛЕЙ МУНИЦИПАЛИТЕТОВ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F9B0EE0-2131-49AD-8425-55B0F6397A1D}"/>
              </a:ext>
            </a:extLst>
          </p:cNvPr>
          <p:cNvSpPr/>
          <p:nvPr/>
        </p:nvSpPr>
        <p:spPr>
          <a:xfrm>
            <a:off x="108218" y="1172862"/>
            <a:ext cx="12212731" cy="5471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5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Собрать руководителей крупных предприятий и подписать с ними график проведения диспансеризации и вакцинации их работников.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Срок: до 10 ноября (контролировать ежемесячно)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5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Решить проблему с участками муниципальных дорог, где «застревает» скорая помощь.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Срок: до 01 марта 2019г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7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Согласовывать кандидатуры главных врачей при назначении ( принцип двух ключей).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Срок: с 01 ноября</a:t>
            </a: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+mj-lt"/>
              <a:buAutoNum type="arabicPeriod" startAt="7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Подписывать все организационные мероприятия по учреждениям здравоохранения. 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Срок: с 01 ноября</a:t>
            </a:r>
          </a:p>
        </p:txBody>
      </p:sp>
    </p:spTree>
    <p:extLst>
      <p:ext uri="{BB962C8B-B14F-4D97-AF65-F5344CB8AC3E}">
        <p14:creationId xmlns:p14="http://schemas.microsoft.com/office/powerpoint/2010/main" val="1250462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2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9827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ЗДРАВООХРАНЕНИЕ ПОДМОСКОВЬЯ В ЦИФРАХ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78260" y="4947151"/>
            <a:ext cx="2532186" cy="139672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24 тыс. врачей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51 тыс. среднего мед. персонала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56475" y="5052623"/>
            <a:ext cx="5531541" cy="139672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56 млн посещений в год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1,4 млн. госпитализаций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2,3 млн. вызовов скорой помощи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989248" y="1853782"/>
            <a:ext cx="2572378" cy="63620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Учреждения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778260" y="4347469"/>
            <a:ext cx="2572378" cy="8235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Люди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266522" y="4139411"/>
            <a:ext cx="4263852" cy="139672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Объемы предоставляемой мед. помощи</a:t>
            </a:r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813" y="2952205"/>
            <a:ext cx="468126" cy="468126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135" y="2510163"/>
            <a:ext cx="939736" cy="939736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868750" y="2657302"/>
            <a:ext cx="2030980" cy="97211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178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стационаров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28970" y="2480019"/>
            <a:ext cx="1326382" cy="128442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512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ФАПов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463" y="2589993"/>
            <a:ext cx="821073" cy="821073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842274" y="2662641"/>
            <a:ext cx="1872409" cy="959369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335 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поликлиник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840281" y="2560320"/>
            <a:ext cx="1957297" cy="1068662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254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амбулатории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2606" y="2617108"/>
            <a:ext cx="860011" cy="8600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48" y="5234975"/>
            <a:ext cx="821073" cy="82107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4382" y="5315359"/>
            <a:ext cx="858963" cy="858963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EFFCA55A-BE10-451C-9605-1BEF2ED5D17E}"/>
              </a:ext>
            </a:extLst>
          </p:cNvPr>
          <p:cNvSpPr txBox="1"/>
          <p:nvPr/>
        </p:nvSpPr>
        <p:spPr>
          <a:xfrm>
            <a:off x="1875456" y="874605"/>
            <a:ext cx="8535778" cy="63620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Второй регион в РФ по объему мед услуг и финансам!</a:t>
            </a:r>
          </a:p>
        </p:txBody>
      </p:sp>
    </p:spTree>
    <p:extLst>
      <p:ext uri="{BB962C8B-B14F-4D97-AF65-F5344CB8AC3E}">
        <p14:creationId xmlns:p14="http://schemas.microsoft.com/office/powerpoint/2010/main" val="1855764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1364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ВЫЗОВЫ СИСТЕМЕ ЗДРАВООХРАНЕНИЯ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4629" y="2042767"/>
            <a:ext cx="7965971" cy="372609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Проблемы с получением лекарств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Быстро попасть на прием к врачу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Очереди в регистратурах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Изношенные здания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Долго ждать обследование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Медленно едет скорая</a:t>
            </a:r>
          </a:p>
        </p:txBody>
      </p:sp>
      <p:sp>
        <p:nvSpPr>
          <p:cNvPr id="2" name="Овал 1">
            <a:extLst>
              <a:ext uri="{FF2B5EF4-FFF2-40B4-BE49-F238E27FC236}">
                <a16:creationId xmlns:a16="http://schemas.microsoft.com/office/drawing/2014/main" id="{58937B23-E52D-4AE1-B61E-60505BB7D434}"/>
              </a:ext>
            </a:extLst>
          </p:cNvPr>
          <p:cNvSpPr/>
          <p:nvPr/>
        </p:nvSpPr>
        <p:spPr>
          <a:xfrm>
            <a:off x="9083725" y="3508140"/>
            <a:ext cx="370789" cy="37078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EA8FE2DF-1F90-482A-B449-08EC340DC3C0}"/>
              </a:ext>
            </a:extLst>
          </p:cNvPr>
          <p:cNvSpPr/>
          <p:nvPr/>
        </p:nvSpPr>
        <p:spPr>
          <a:xfrm>
            <a:off x="9083725" y="2359709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E0A4C82A-5380-4FD1-B0B9-B180D54387BD}"/>
              </a:ext>
            </a:extLst>
          </p:cNvPr>
          <p:cNvSpPr/>
          <p:nvPr/>
        </p:nvSpPr>
        <p:spPr>
          <a:xfrm>
            <a:off x="9074763" y="5232493"/>
            <a:ext cx="370789" cy="37078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D5937F74-B879-44A0-B4F2-F27DD30C44F0}"/>
              </a:ext>
            </a:extLst>
          </p:cNvPr>
          <p:cNvSpPr/>
          <p:nvPr/>
        </p:nvSpPr>
        <p:spPr>
          <a:xfrm>
            <a:off x="9083725" y="2912559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2F8E4195-3392-4FA8-AB46-87A8F8D49C0A}"/>
              </a:ext>
            </a:extLst>
          </p:cNvPr>
          <p:cNvSpPr/>
          <p:nvPr/>
        </p:nvSpPr>
        <p:spPr>
          <a:xfrm>
            <a:off x="9083725" y="4077227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2692459B-6ACD-4D24-8E2A-29D480B39901}"/>
              </a:ext>
            </a:extLst>
          </p:cNvPr>
          <p:cNvSpPr/>
          <p:nvPr/>
        </p:nvSpPr>
        <p:spPr>
          <a:xfrm>
            <a:off x="9083684" y="4654860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58937B23-E52D-4AE1-B61E-60505BB7D434}"/>
              </a:ext>
            </a:extLst>
          </p:cNvPr>
          <p:cNvSpPr/>
          <p:nvPr/>
        </p:nvSpPr>
        <p:spPr>
          <a:xfrm>
            <a:off x="8065351" y="3508140"/>
            <a:ext cx="370789" cy="3707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id="{EA8FE2DF-1F90-482A-B449-08EC340DC3C0}"/>
              </a:ext>
            </a:extLst>
          </p:cNvPr>
          <p:cNvSpPr/>
          <p:nvPr/>
        </p:nvSpPr>
        <p:spPr>
          <a:xfrm>
            <a:off x="8065351" y="2359709"/>
            <a:ext cx="370789" cy="3707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>
            <a:extLst>
              <a:ext uri="{FF2B5EF4-FFF2-40B4-BE49-F238E27FC236}">
                <a16:creationId xmlns:a16="http://schemas.microsoft.com/office/drawing/2014/main" id="{E0A4C82A-5380-4FD1-B0B9-B180D54387BD}"/>
              </a:ext>
            </a:extLst>
          </p:cNvPr>
          <p:cNvSpPr/>
          <p:nvPr/>
        </p:nvSpPr>
        <p:spPr>
          <a:xfrm>
            <a:off x="8056389" y="5232493"/>
            <a:ext cx="370789" cy="3707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D5937F74-B879-44A0-B4F2-F27DD30C44F0}"/>
              </a:ext>
            </a:extLst>
          </p:cNvPr>
          <p:cNvSpPr/>
          <p:nvPr/>
        </p:nvSpPr>
        <p:spPr>
          <a:xfrm>
            <a:off x="8065351" y="2912559"/>
            <a:ext cx="370789" cy="3707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2F8E4195-3392-4FA8-AB46-87A8F8D49C0A}"/>
              </a:ext>
            </a:extLst>
          </p:cNvPr>
          <p:cNvSpPr/>
          <p:nvPr/>
        </p:nvSpPr>
        <p:spPr>
          <a:xfrm>
            <a:off x="8065351" y="4077227"/>
            <a:ext cx="370789" cy="3707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2692459B-6ACD-4D24-8E2A-29D480B39901}"/>
              </a:ext>
            </a:extLst>
          </p:cNvPr>
          <p:cNvSpPr/>
          <p:nvPr/>
        </p:nvSpPr>
        <p:spPr>
          <a:xfrm>
            <a:off x="8065310" y="4654860"/>
            <a:ext cx="370789" cy="370789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7915411" y="170228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2013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920264" y="1699789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201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8604493" y="2545103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8604493" y="3072315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>
            <a:off x="8613038" y="3665058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8604493" y="4251237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8613038" y="4840254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8604493" y="5417887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A86851DC-359E-4D0D-B254-4FF700CEEF63}"/>
              </a:ext>
            </a:extLst>
          </p:cNvPr>
          <p:cNvSpPr txBox="1"/>
          <p:nvPr/>
        </p:nvSpPr>
        <p:spPr>
          <a:xfrm>
            <a:off x="9897502" y="169628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0" name="Овал 29">
            <a:extLst>
              <a:ext uri="{FF2B5EF4-FFF2-40B4-BE49-F238E27FC236}">
                <a16:creationId xmlns:a16="http://schemas.microsoft.com/office/drawing/2014/main" id="{D2F86338-C2D0-40E9-8863-848C42284116}"/>
              </a:ext>
            </a:extLst>
          </p:cNvPr>
          <p:cNvSpPr/>
          <p:nvPr/>
        </p:nvSpPr>
        <p:spPr>
          <a:xfrm>
            <a:off x="10126671" y="3508381"/>
            <a:ext cx="370789" cy="37078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>
            <a:extLst>
              <a:ext uri="{FF2B5EF4-FFF2-40B4-BE49-F238E27FC236}">
                <a16:creationId xmlns:a16="http://schemas.microsoft.com/office/drawing/2014/main" id="{82F17DD5-5B61-4322-AD58-E9052DA8BEDE}"/>
              </a:ext>
            </a:extLst>
          </p:cNvPr>
          <p:cNvSpPr/>
          <p:nvPr/>
        </p:nvSpPr>
        <p:spPr>
          <a:xfrm>
            <a:off x="10126671" y="2359950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>
            <a:extLst>
              <a:ext uri="{FF2B5EF4-FFF2-40B4-BE49-F238E27FC236}">
                <a16:creationId xmlns:a16="http://schemas.microsoft.com/office/drawing/2014/main" id="{64B15DF7-817C-4D11-8BB3-9957DC8DC722}"/>
              </a:ext>
            </a:extLst>
          </p:cNvPr>
          <p:cNvSpPr/>
          <p:nvPr/>
        </p:nvSpPr>
        <p:spPr>
          <a:xfrm>
            <a:off x="10117709" y="5232734"/>
            <a:ext cx="370789" cy="370789"/>
          </a:xfrm>
          <a:prstGeom prst="ellipse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3" name="Овал 32">
            <a:extLst>
              <a:ext uri="{FF2B5EF4-FFF2-40B4-BE49-F238E27FC236}">
                <a16:creationId xmlns:a16="http://schemas.microsoft.com/office/drawing/2014/main" id="{FB2AA87E-57A0-4DED-A926-C6CBE90823F7}"/>
              </a:ext>
            </a:extLst>
          </p:cNvPr>
          <p:cNvSpPr/>
          <p:nvPr/>
        </p:nvSpPr>
        <p:spPr>
          <a:xfrm>
            <a:off x="10126671" y="2912800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>
            <a:extLst>
              <a:ext uri="{FF2B5EF4-FFF2-40B4-BE49-F238E27FC236}">
                <a16:creationId xmlns:a16="http://schemas.microsoft.com/office/drawing/2014/main" id="{F8F81E6B-CB75-4D74-92F7-A157F8C774B0}"/>
              </a:ext>
            </a:extLst>
          </p:cNvPr>
          <p:cNvSpPr/>
          <p:nvPr/>
        </p:nvSpPr>
        <p:spPr>
          <a:xfrm>
            <a:off x="10126671" y="4077468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>
            <a:extLst>
              <a:ext uri="{FF2B5EF4-FFF2-40B4-BE49-F238E27FC236}">
                <a16:creationId xmlns:a16="http://schemas.microsoft.com/office/drawing/2014/main" id="{93F91703-4183-4249-995F-C25922F964E5}"/>
              </a:ext>
            </a:extLst>
          </p:cNvPr>
          <p:cNvSpPr/>
          <p:nvPr/>
        </p:nvSpPr>
        <p:spPr>
          <a:xfrm>
            <a:off x="10126630" y="4655101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 стрелкой 35">
            <a:extLst>
              <a:ext uri="{FF2B5EF4-FFF2-40B4-BE49-F238E27FC236}">
                <a16:creationId xmlns:a16="http://schemas.microsoft.com/office/drawing/2014/main" id="{2C6DDB94-EFC4-4663-B5F2-3AC916BADD8B}"/>
              </a:ext>
            </a:extLst>
          </p:cNvPr>
          <p:cNvCxnSpPr/>
          <p:nvPr/>
        </p:nvCxnSpPr>
        <p:spPr>
          <a:xfrm>
            <a:off x="9647439" y="2545344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>
            <a:extLst>
              <a:ext uri="{FF2B5EF4-FFF2-40B4-BE49-F238E27FC236}">
                <a16:creationId xmlns:a16="http://schemas.microsoft.com/office/drawing/2014/main" id="{BDBF93C2-A23B-41AB-906D-690367832487}"/>
              </a:ext>
            </a:extLst>
          </p:cNvPr>
          <p:cNvCxnSpPr/>
          <p:nvPr/>
        </p:nvCxnSpPr>
        <p:spPr>
          <a:xfrm>
            <a:off x="9647439" y="3072556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>
            <a:extLst>
              <a:ext uri="{FF2B5EF4-FFF2-40B4-BE49-F238E27FC236}">
                <a16:creationId xmlns:a16="http://schemas.microsoft.com/office/drawing/2014/main" id="{19ABC894-EFFB-47A1-9DD6-2C7525E2A057}"/>
              </a:ext>
            </a:extLst>
          </p:cNvPr>
          <p:cNvCxnSpPr/>
          <p:nvPr/>
        </p:nvCxnSpPr>
        <p:spPr>
          <a:xfrm>
            <a:off x="9655984" y="3665299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>
            <a:extLst>
              <a:ext uri="{FF2B5EF4-FFF2-40B4-BE49-F238E27FC236}">
                <a16:creationId xmlns:a16="http://schemas.microsoft.com/office/drawing/2014/main" id="{3A0DF68C-9BF7-460D-957E-7D0B07848C7B}"/>
              </a:ext>
            </a:extLst>
          </p:cNvPr>
          <p:cNvCxnSpPr/>
          <p:nvPr/>
        </p:nvCxnSpPr>
        <p:spPr>
          <a:xfrm>
            <a:off x="9647439" y="4251478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>
            <a:extLst>
              <a:ext uri="{FF2B5EF4-FFF2-40B4-BE49-F238E27FC236}">
                <a16:creationId xmlns:a16="http://schemas.microsoft.com/office/drawing/2014/main" id="{4AF90613-4DA4-4D50-8C5B-29700A7DB60F}"/>
              </a:ext>
            </a:extLst>
          </p:cNvPr>
          <p:cNvCxnSpPr/>
          <p:nvPr/>
        </p:nvCxnSpPr>
        <p:spPr>
          <a:xfrm>
            <a:off x="9655984" y="4840495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5AE81338-DEAA-401D-B632-22665C0CC700}"/>
              </a:ext>
            </a:extLst>
          </p:cNvPr>
          <p:cNvCxnSpPr/>
          <p:nvPr/>
        </p:nvCxnSpPr>
        <p:spPr>
          <a:xfrm>
            <a:off x="9647439" y="5418128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Круговая 42"/>
          <p:cNvSpPr/>
          <p:nvPr/>
        </p:nvSpPr>
        <p:spPr>
          <a:xfrm rot="13539997">
            <a:off x="10115173" y="4076353"/>
            <a:ext cx="393702" cy="372535"/>
          </a:xfrm>
          <a:prstGeom prst="pie">
            <a:avLst>
              <a:gd name="adj1" fmla="val 5316848"/>
              <a:gd name="adj2" fmla="val 1620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4" name="Круговая 43"/>
          <p:cNvSpPr/>
          <p:nvPr/>
        </p:nvSpPr>
        <p:spPr>
          <a:xfrm rot="13539997">
            <a:off x="10105160" y="2903307"/>
            <a:ext cx="393702" cy="372535"/>
          </a:xfrm>
          <a:prstGeom prst="pie">
            <a:avLst>
              <a:gd name="adj1" fmla="val 5316848"/>
              <a:gd name="adj2" fmla="val 1620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5" name="Круговая 44"/>
          <p:cNvSpPr/>
          <p:nvPr/>
        </p:nvSpPr>
        <p:spPr>
          <a:xfrm rot="13539997">
            <a:off x="10105849" y="2352136"/>
            <a:ext cx="393702" cy="372535"/>
          </a:xfrm>
          <a:prstGeom prst="pie">
            <a:avLst>
              <a:gd name="adj1" fmla="val 5316848"/>
              <a:gd name="adj2" fmla="val 1620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6" name="Круговая 45"/>
          <p:cNvSpPr/>
          <p:nvPr/>
        </p:nvSpPr>
        <p:spPr>
          <a:xfrm rot="13539997">
            <a:off x="10109924" y="4653985"/>
            <a:ext cx="393702" cy="372535"/>
          </a:xfrm>
          <a:prstGeom prst="pie">
            <a:avLst>
              <a:gd name="adj1" fmla="val 5316848"/>
              <a:gd name="adj2" fmla="val 1620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7" name="Круговая 46"/>
          <p:cNvSpPr/>
          <p:nvPr/>
        </p:nvSpPr>
        <p:spPr>
          <a:xfrm rot="13539997">
            <a:off x="10105158" y="5230037"/>
            <a:ext cx="393702" cy="372535"/>
          </a:xfrm>
          <a:prstGeom prst="pie">
            <a:avLst>
              <a:gd name="adj1" fmla="val 5316848"/>
              <a:gd name="adj2" fmla="val 1620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8EA56A4-8BC0-431B-BE42-55A9D66700C1}"/>
              </a:ext>
            </a:extLst>
          </p:cNvPr>
          <p:cNvSpPr txBox="1"/>
          <p:nvPr/>
        </p:nvSpPr>
        <p:spPr>
          <a:xfrm>
            <a:off x="10942910" y="1696281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2024</a:t>
            </a:r>
          </a:p>
        </p:txBody>
      </p:sp>
      <p:sp>
        <p:nvSpPr>
          <p:cNvPr id="49" name="Овал 48">
            <a:extLst>
              <a:ext uri="{FF2B5EF4-FFF2-40B4-BE49-F238E27FC236}">
                <a16:creationId xmlns:a16="http://schemas.microsoft.com/office/drawing/2014/main" id="{35002F08-4C7A-40BF-94B7-0D0E0B66E1C1}"/>
              </a:ext>
            </a:extLst>
          </p:cNvPr>
          <p:cNvSpPr/>
          <p:nvPr/>
        </p:nvSpPr>
        <p:spPr>
          <a:xfrm>
            <a:off x="11172079" y="3508381"/>
            <a:ext cx="370789" cy="37078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5" name="Прямая со стрелкой 54">
            <a:extLst>
              <a:ext uri="{FF2B5EF4-FFF2-40B4-BE49-F238E27FC236}">
                <a16:creationId xmlns:a16="http://schemas.microsoft.com/office/drawing/2014/main" id="{66A3EFF9-4D32-4694-B079-9F1805675989}"/>
              </a:ext>
            </a:extLst>
          </p:cNvPr>
          <p:cNvCxnSpPr/>
          <p:nvPr/>
        </p:nvCxnSpPr>
        <p:spPr>
          <a:xfrm>
            <a:off x="10692847" y="2545344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B4AEDFCD-DDB5-4A2C-BF42-DE0A6BA82A35}"/>
              </a:ext>
            </a:extLst>
          </p:cNvPr>
          <p:cNvCxnSpPr/>
          <p:nvPr/>
        </p:nvCxnSpPr>
        <p:spPr>
          <a:xfrm>
            <a:off x="10692847" y="3072556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7A869E34-3E91-4468-ACBF-D484555BD74E}"/>
              </a:ext>
            </a:extLst>
          </p:cNvPr>
          <p:cNvCxnSpPr/>
          <p:nvPr/>
        </p:nvCxnSpPr>
        <p:spPr>
          <a:xfrm>
            <a:off x="10701392" y="3665299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>
            <a:extLst>
              <a:ext uri="{FF2B5EF4-FFF2-40B4-BE49-F238E27FC236}">
                <a16:creationId xmlns:a16="http://schemas.microsoft.com/office/drawing/2014/main" id="{17A59901-1DEF-4074-AD84-E6F1D41C48C5}"/>
              </a:ext>
            </a:extLst>
          </p:cNvPr>
          <p:cNvCxnSpPr/>
          <p:nvPr/>
        </p:nvCxnSpPr>
        <p:spPr>
          <a:xfrm>
            <a:off x="10692847" y="4251478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B7E3B99B-C9E1-4308-AAD6-A7C2D2D357CD}"/>
              </a:ext>
            </a:extLst>
          </p:cNvPr>
          <p:cNvCxnSpPr/>
          <p:nvPr/>
        </p:nvCxnSpPr>
        <p:spPr>
          <a:xfrm>
            <a:off x="10701392" y="4840495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C47E6FBD-AB5B-426E-9A62-06AEA5A0AB7C}"/>
              </a:ext>
            </a:extLst>
          </p:cNvPr>
          <p:cNvCxnSpPr/>
          <p:nvPr/>
        </p:nvCxnSpPr>
        <p:spPr>
          <a:xfrm>
            <a:off x="10692847" y="5418128"/>
            <a:ext cx="324476" cy="0"/>
          </a:xfrm>
          <a:prstGeom prst="straightConnector1">
            <a:avLst/>
          </a:prstGeom>
          <a:ln w="57150">
            <a:solidFill>
              <a:schemeClr val="bg1">
                <a:lumMod val="6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Овал 65">
            <a:extLst>
              <a:ext uri="{FF2B5EF4-FFF2-40B4-BE49-F238E27FC236}">
                <a16:creationId xmlns:a16="http://schemas.microsoft.com/office/drawing/2014/main" id="{CB946F26-7857-482B-B702-7F951566EA85}"/>
              </a:ext>
            </a:extLst>
          </p:cNvPr>
          <p:cNvSpPr/>
          <p:nvPr/>
        </p:nvSpPr>
        <p:spPr>
          <a:xfrm>
            <a:off x="11169534" y="4077227"/>
            <a:ext cx="370789" cy="37078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Овал 67">
            <a:extLst>
              <a:ext uri="{FF2B5EF4-FFF2-40B4-BE49-F238E27FC236}">
                <a16:creationId xmlns:a16="http://schemas.microsoft.com/office/drawing/2014/main" id="{18F2CE7D-1289-4AC8-8B96-588BFCC47328}"/>
              </a:ext>
            </a:extLst>
          </p:cNvPr>
          <p:cNvSpPr/>
          <p:nvPr/>
        </p:nvSpPr>
        <p:spPr>
          <a:xfrm>
            <a:off x="11167627" y="2360600"/>
            <a:ext cx="370789" cy="37078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0" name="Овал 69">
            <a:extLst>
              <a:ext uri="{FF2B5EF4-FFF2-40B4-BE49-F238E27FC236}">
                <a16:creationId xmlns:a16="http://schemas.microsoft.com/office/drawing/2014/main" id="{4D4CE180-BEE6-4E28-80EE-9EB49861379E}"/>
              </a:ext>
            </a:extLst>
          </p:cNvPr>
          <p:cNvSpPr/>
          <p:nvPr/>
        </p:nvSpPr>
        <p:spPr>
          <a:xfrm>
            <a:off x="11167626" y="5232493"/>
            <a:ext cx="370789" cy="37078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Овал 70">
            <a:extLst>
              <a:ext uri="{FF2B5EF4-FFF2-40B4-BE49-F238E27FC236}">
                <a16:creationId xmlns:a16="http://schemas.microsoft.com/office/drawing/2014/main" id="{D5C9CE17-6BBF-4A8B-B579-FAB3A850615D}"/>
              </a:ext>
            </a:extLst>
          </p:cNvPr>
          <p:cNvSpPr/>
          <p:nvPr/>
        </p:nvSpPr>
        <p:spPr>
          <a:xfrm>
            <a:off x="11185158" y="2912800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Круговая 43">
            <a:extLst>
              <a:ext uri="{FF2B5EF4-FFF2-40B4-BE49-F238E27FC236}">
                <a16:creationId xmlns:a16="http://schemas.microsoft.com/office/drawing/2014/main" id="{E207E33B-F25E-42C3-8BC5-D1FE00AECEB9}"/>
              </a:ext>
            </a:extLst>
          </p:cNvPr>
          <p:cNvSpPr/>
          <p:nvPr/>
        </p:nvSpPr>
        <p:spPr>
          <a:xfrm rot="13539997">
            <a:off x="11176722" y="2925780"/>
            <a:ext cx="393702" cy="372535"/>
          </a:xfrm>
          <a:prstGeom prst="pie">
            <a:avLst>
              <a:gd name="adj1" fmla="val 5316848"/>
              <a:gd name="adj2" fmla="val 20799115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Овал 73">
            <a:extLst>
              <a:ext uri="{FF2B5EF4-FFF2-40B4-BE49-F238E27FC236}">
                <a16:creationId xmlns:a16="http://schemas.microsoft.com/office/drawing/2014/main" id="{B2FA7FAF-ABBC-458B-A0AD-0EE822281F12}"/>
              </a:ext>
            </a:extLst>
          </p:cNvPr>
          <p:cNvSpPr/>
          <p:nvPr/>
        </p:nvSpPr>
        <p:spPr>
          <a:xfrm>
            <a:off x="11180489" y="4662874"/>
            <a:ext cx="370789" cy="3707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Круговая 43">
            <a:extLst>
              <a:ext uri="{FF2B5EF4-FFF2-40B4-BE49-F238E27FC236}">
                <a16:creationId xmlns:a16="http://schemas.microsoft.com/office/drawing/2014/main" id="{B6EFEF6F-8D14-4A39-8DE4-79A85F07F057}"/>
              </a:ext>
            </a:extLst>
          </p:cNvPr>
          <p:cNvSpPr/>
          <p:nvPr/>
        </p:nvSpPr>
        <p:spPr>
          <a:xfrm rot="13539997">
            <a:off x="11172053" y="4675854"/>
            <a:ext cx="393702" cy="372535"/>
          </a:xfrm>
          <a:prstGeom prst="pie">
            <a:avLst>
              <a:gd name="adj1" fmla="val 5316848"/>
              <a:gd name="adj2" fmla="val 20799115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5455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1011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СДЕЛАНО ЗА 5 ЛЕТ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B3376B-1297-4D21-BE4A-09F4174067F4}"/>
              </a:ext>
            </a:extLst>
          </p:cNvPr>
          <p:cNvSpPr txBox="1"/>
          <p:nvPr/>
        </p:nvSpPr>
        <p:spPr>
          <a:xfrm>
            <a:off x="1059679" y="1537398"/>
            <a:ext cx="9417465" cy="5184077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Открыто 5 центров охраны материнства и детства и 3 роддома</a:t>
            </a:r>
          </a:p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Полностью обновлен парк машин скорой помощи – 634 машины</a:t>
            </a:r>
          </a:p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Отремонтировано:</a:t>
            </a:r>
          </a:p>
          <a:p>
            <a:pPr marL="1418400" lvl="5" indent="-5040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Детских поликлиник – 125 (80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1418400" lvl="5" indent="-504000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Женских консультаций – 29 (83</a:t>
            </a:r>
            <a:r>
              <a:rPr lang="en-GB" sz="2000" i="1" dirty="0">
                <a:latin typeface="Arial" panose="020B0604020202020204" pitchFamily="34" charset="0"/>
                <a:cs typeface="Arial" panose="020B0604020202020204" pitchFamily="34" charset="0"/>
              </a:rPr>
              <a:t>%)</a:t>
            </a:r>
          </a:p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Увеличено число врачей с 21 до 24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тыс.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соц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ипотека, доплаты 32 тыс., повышение з/п)</a:t>
            </a:r>
          </a:p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Закрыли регистратуры (электронная запись – каждый 2-й житель)</a:t>
            </a:r>
          </a:p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Открыто два ПЭТ центра</a:t>
            </a:r>
          </a:p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Открыто 17 сосудистых центров</a:t>
            </a:r>
          </a:p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Создана сеть гос. аптек (319)</a:t>
            </a:r>
          </a:p>
          <a:p>
            <a:pPr marL="504000" indent="-504000">
              <a:spcBef>
                <a:spcPts val="600"/>
              </a:spcBef>
              <a:buFont typeface="+mj-lt"/>
              <a:buAutoNum type="arabicPeriod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Снижена смертность (общая 13,9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=&gt;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12,6;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младенческая 7,0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=&gt;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4,4)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>
              <a:spcBef>
                <a:spcPts val="600"/>
              </a:spcBef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577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5</a:t>
            </a:fld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1850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КЛЮЧЕВЫЕ ПРИОРИТЕТЫ НА 2019 ГОД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0701" y="755375"/>
            <a:ext cx="11479037" cy="5888985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Поликлиника доступная и комфортная </a:t>
            </a:r>
          </a:p>
          <a:p>
            <a:pPr>
              <a:spcBef>
                <a:spcPts val="600"/>
              </a:spcBef>
            </a:pPr>
            <a:r>
              <a:rPr lang="ru-RU" sz="28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ожидание записи к терапевту и педиатру с 5 до 1 дня, к узким 	специалистам с 14 до 10 дней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Лекарственное обеспечение доступное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индивидуальное обеспечение с 14 до 7 дней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3. Стационар эффективный </a:t>
            </a:r>
          </a:p>
          <a:p>
            <a:pPr>
              <a:spcBef>
                <a:spcPts val="600"/>
              </a:spcBef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сокращение времени пребывания после операции с 9 до 4 дней</a:t>
            </a:r>
          </a:p>
          <a:p>
            <a:pPr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4. Скорая помощь своевременная </a:t>
            </a:r>
          </a:p>
          <a:p>
            <a:pPr>
              <a:spcBef>
                <a:spcPts val="600"/>
              </a:spcBef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	увеличение доли экстренных вызовов с </a:t>
            </a:r>
            <a:r>
              <a:rPr lang="ru-RU" sz="2400" i="1" dirty="0" err="1">
                <a:latin typeface="Arial" panose="020B0604020202020204" pitchFamily="34" charset="0"/>
                <a:cs typeface="Arial" panose="020B0604020202020204" pitchFamily="34" charset="0"/>
              </a:rPr>
              <a:t>доездом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 до 20 минут с 85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до 	95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5. Кадры укомплектованы </a:t>
            </a:r>
          </a:p>
          <a:p>
            <a:pPr>
              <a:spcBef>
                <a:spcPts val="600"/>
              </a:spcBef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участковые с 85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до 100%</a:t>
            </a:r>
          </a:p>
        </p:txBody>
      </p:sp>
    </p:spTree>
    <p:extLst>
      <p:ext uri="{BB962C8B-B14F-4D97-AF65-F5344CB8AC3E}">
        <p14:creationId xmlns:p14="http://schemas.microsoft.com/office/powerpoint/2010/main" val="725737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6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4415419" y="1086249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Для пациентов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4232" y="366040"/>
            <a:ext cx="11850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«ДОБРАЯ ПОЛИКЛИНИКА». ЕДИНЫЙ СТАНДАРТ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34857" y="1067118"/>
            <a:ext cx="30734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Для врачей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0952" y="1729540"/>
            <a:ext cx="3582467" cy="71299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Увеличим время приема до 7,5 часов (примем дополнительно 70 тыс. чел. в день)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67420" y="1486994"/>
            <a:ext cx="2870198" cy="94343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1. Врач не будет ходить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на вызовы на дом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18400" y="1573117"/>
            <a:ext cx="4339771" cy="71299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Работа в тепле и комфорте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80121" y="3398247"/>
            <a:ext cx="2870198" cy="94343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3. У всех врачей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будет компьютер</a:t>
            </a:r>
          </a:p>
          <a:p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(+5,5 тыс. раб. мест)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80952" y="3534130"/>
            <a:ext cx="3906317" cy="9202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Распечатка заключения на руки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39457" y="3513465"/>
            <a:ext cx="4339771" cy="71299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Доступ к мед. карты пациента (лекарства, назначения)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0121" y="4396584"/>
            <a:ext cx="2870198" cy="94343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4. Пост мед. сестры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в холле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80951" y="4502961"/>
            <a:ext cx="3906317" cy="9202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Меньше времени на бумагу, больше времени на осмотр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518400" y="4420220"/>
            <a:ext cx="3906317" cy="9202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Не тратит время на выписку заключений, больничных, повторной записи (экономия 2 мин. на пациенте)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88478" y="5423217"/>
            <a:ext cx="2870198" cy="94343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5. Работа по субботам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и воскресеньям </a:t>
            </a:r>
          </a:p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(при необходимости)</a:t>
            </a:r>
            <a:endParaRPr lang="ru-RU" sz="14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539457" y="5487060"/>
            <a:ext cx="3611144" cy="9202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Возможность дополнительного заработка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880951" y="5487060"/>
            <a:ext cx="2998269" cy="9202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Сможет прийти в субботу и воскресенье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8478" y="2344437"/>
            <a:ext cx="2870198" cy="94343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2. Отдельная служба неотложной помощи (+моб. бригады)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539457" y="2360174"/>
            <a:ext cx="3611144" cy="9202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Не надо идти пешком (оснастим машиной)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80951" y="2537323"/>
            <a:ext cx="3103883" cy="920256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lvl="1">
              <a:spcBef>
                <a:spcPts val="1200"/>
              </a:spcBef>
            </a:pPr>
            <a:r>
              <a:rPr lang="ru-RU" sz="1400" i="1" dirty="0">
                <a:latin typeface="Arial" panose="020B0604020202020204" pitchFamily="34" charset="0"/>
                <a:cs typeface="Arial" panose="020B0604020202020204" pitchFamily="34" charset="0"/>
              </a:rPr>
              <a:t>Время ожидания до 2 часов</a:t>
            </a:r>
          </a:p>
        </p:txBody>
      </p:sp>
    </p:spTree>
    <p:extLst>
      <p:ext uri="{BB962C8B-B14F-4D97-AF65-F5344CB8AC3E}">
        <p14:creationId xmlns:p14="http://schemas.microsoft.com/office/powerpoint/2010/main" val="731717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7</a:t>
            </a:fld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41832" y="213640"/>
            <a:ext cx="10630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ПРОЕКТ «ДОБРАЯ ПОЛИКЛИНИКА». ПРИОРИТЕТ ВНЕДРЕНИЯ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117618" y="972443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72394" y="972443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799638" y="972443"/>
            <a:ext cx="65594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0653" y="2510972"/>
            <a:ext cx="1966776" cy="11571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6 пилотных поликлиник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822199" y="2036856"/>
            <a:ext cx="12670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 конца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2018 года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5180290" y="2032927"/>
            <a:ext cx="184018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1-е полугодие 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2019 года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058419"/>
              </p:ext>
            </p:extLst>
          </p:nvPr>
        </p:nvGraphicFramePr>
        <p:xfrm>
          <a:off x="3923444" y="2725989"/>
          <a:ext cx="2905755" cy="2838450"/>
        </p:xfrm>
        <a:graphic>
          <a:graphicData uri="http://schemas.openxmlformats.org/drawingml/2006/table">
            <a:tbl>
              <a:tblPr/>
              <a:tblGrid>
                <a:gridCol w="487564">
                  <a:extLst>
                    <a:ext uri="{9D8B030D-6E8A-4147-A177-3AD203B41FA5}">
                      <a16:colId xmlns:a16="http://schemas.microsoft.com/office/drawing/2014/main" val="2475296846"/>
                    </a:ext>
                  </a:extLst>
                </a:gridCol>
                <a:gridCol w="2418191">
                  <a:extLst>
                    <a:ext uri="{9D8B030D-6E8A-4147-A177-3AD203B41FA5}">
                      <a16:colId xmlns:a16="http://schemas.microsoft.com/office/drawing/2014/main" val="1793061370"/>
                    </a:ext>
                  </a:extLst>
                </a:gridCol>
              </a:tblGrid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Люберцы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179670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Балашиха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493261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Красногорск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336814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Подольск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600110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Химки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818571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Раменский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35520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Мытищи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1218039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Одинцовский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977856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Коломенский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5741700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Домодедово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160479"/>
                  </a:ext>
                </a:extLst>
              </a:tr>
            </a:tbl>
          </a:graphicData>
        </a:graphic>
      </p:graphicFrame>
      <p:graphicFrame>
        <p:nvGraphicFramePr>
          <p:cNvPr id="31" name="Таблица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8013"/>
              </p:ext>
            </p:extLst>
          </p:nvPr>
        </p:nvGraphicFramePr>
        <p:xfrm>
          <a:off x="6046386" y="2681089"/>
          <a:ext cx="2917371" cy="2838450"/>
        </p:xfrm>
        <a:graphic>
          <a:graphicData uri="http://schemas.openxmlformats.org/drawingml/2006/table">
            <a:tbl>
              <a:tblPr/>
              <a:tblGrid>
                <a:gridCol w="489513">
                  <a:extLst>
                    <a:ext uri="{9D8B030D-6E8A-4147-A177-3AD203B41FA5}">
                      <a16:colId xmlns:a16="http://schemas.microsoft.com/office/drawing/2014/main" val="2475296846"/>
                    </a:ext>
                  </a:extLst>
                </a:gridCol>
                <a:gridCol w="2427858">
                  <a:extLst>
                    <a:ext uri="{9D8B030D-6E8A-4147-A177-3AD203B41FA5}">
                      <a16:colId xmlns:a16="http://schemas.microsoft.com/office/drawing/2014/main" val="1793061370"/>
                    </a:ext>
                  </a:extLst>
                </a:gridCol>
              </a:tblGrid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Пушкинский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878334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Королёв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6198204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Щёлковский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3949305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Чехов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2119962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Долгопрудный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360676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Богородский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0765288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Ленинский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3869218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Сергиево-Посадский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5391244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Ступино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2668583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Реутов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161644"/>
                  </a:ext>
                </a:extLst>
              </a:tr>
            </a:tbl>
          </a:graphicData>
        </a:graphic>
      </p:graphicFrame>
      <p:graphicFrame>
        <p:nvGraphicFramePr>
          <p:cNvPr id="32" name="Таблица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687203"/>
              </p:ext>
            </p:extLst>
          </p:nvPr>
        </p:nvGraphicFramePr>
        <p:xfrm>
          <a:off x="628953" y="3441990"/>
          <a:ext cx="3294491" cy="2554605"/>
        </p:xfrm>
        <a:graphic>
          <a:graphicData uri="http://schemas.openxmlformats.org/drawingml/2006/table">
            <a:tbl>
              <a:tblPr/>
              <a:tblGrid>
                <a:gridCol w="430590">
                  <a:extLst>
                    <a:ext uri="{9D8B030D-6E8A-4147-A177-3AD203B41FA5}">
                      <a16:colId xmlns:a16="http://schemas.microsoft.com/office/drawing/2014/main" val="2475296846"/>
                    </a:ext>
                  </a:extLst>
                </a:gridCol>
                <a:gridCol w="2863901">
                  <a:extLst>
                    <a:ext uri="{9D8B030D-6E8A-4147-A177-3AD203B41FA5}">
                      <a16:colId xmlns:a16="http://schemas.microsoft.com/office/drawing/2014/main" val="1793061370"/>
                    </a:ext>
                  </a:extLst>
                </a:gridCol>
              </a:tblGrid>
              <a:tr h="1508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Видное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8179670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Балашиха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3493261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Красногорск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1336814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Талдом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8600110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Луховицы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6818571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Раменский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035520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6500861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910889"/>
                  </a:ext>
                </a:extLst>
              </a:tr>
              <a:tr h="150898"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3238257"/>
                  </a:ext>
                </a:extLst>
              </a:tr>
            </a:tbl>
          </a:graphicData>
        </a:graphic>
      </p:graphicFrame>
      <p:sp>
        <p:nvSpPr>
          <p:cNvPr id="33" name="Прямоугольник 32"/>
          <p:cNvSpPr/>
          <p:nvPr/>
        </p:nvSpPr>
        <p:spPr>
          <a:xfrm>
            <a:off x="9403665" y="2036275"/>
            <a:ext cx="128855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До конца</a:t>
            </a:r>
          </a:p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2019 года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9128099" y="2499581"/>
            <a:ext cx="1966776" cy="115713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>
              <a:spcBef>
                <a:spcPts val="1200"/>
              </a:spcBef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Все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925744C-DD40-4A97-8A0E-4C4BC2B114B6}"/>
              </a:ext>
            </a:extLst>
          </p:cNvPr>
          <p:cNvSpPr txBox="1"/>
          <p:nvPr/>
        </p:nvSpPr>
        <p:spPr>
          <a:xfrm>
            <a:off x="4051744" y="5848927"/>
            <a:ext cx="39099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60% </a:t>
            </a:r>
          </a:p>
          <a:p>
            <a:pPr algn="ctr"/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от всех жалоб</a:t>
            </a:r>
            <a:r>
              <a:rPr lang="en-US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за год</a:t>
            </a:r>
          </a:p>
        </p:txBody>
      </p:sp>
      <p:sp>
        <p:nvSpPr>
          <p:cNvPr id="16" name="Правая фигурная скобка 15">
            <a:extLst>
              <a:ext uri="{FF2B5EF4-FFF2-40B4-BE49-F238E27FC236}">
                <a16:creationId xmlns:a16="http://schemas.microsoft.com/office/drawing/2014/main" id="{13DBDD1F-C20C-466B-86E1-7C1A96C3ADC7}"/>
              </a:ext>
            </a:extLst>
          </p:cNvPr>
          <p:cNvSpPr/>
          <p:nvPr/>
        </p:nvSpPr>
        <p:spPr>
          <a:xfrm rot="5400000">
            <a:off x="5944232" y="3566370"/>
            <a:ext cx="239590" cy="4235728"/>
          </a:xfrm>
          <a:prstGeom prst="rightBrace">
            <a:avLst>
              <a:gd name="adj1" fmla="val 133865"/>
              <a:gd name="adj2" fmla="val 50000"/>
            </a:avLst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0211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8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832" y="213640"/>
            <a:ext cx="11850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ЛЕКАРСТВА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63945" y="1507819"/>
            <a:ext cx="10855178" cy="476855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Новая система логистики 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push-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уведомления на доставку конкретных препаратов в 	конкретную аптеку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Автоматизированная система формирования потребности на основе плана лечения конкретного пациента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сокращение доли индивидуальных закупок с 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10%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до 1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  <a:endParaRPr lang="ru-RU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3. Автоматизированная система учета медикаментов в стационаре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контроль за наличием в 100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стационаров неснижаемого остатка 	лекарств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(жизненно важных и необходимых)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8930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5D941D-AAF5-4A1F-A3D0-54AA4B7C5BF0}" type="slidenum">
              <a:rPr lang="ru-RU" smtClean="0"/>
              <a:t>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41832" y="273404"/>
            <a:ext cx="104500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ЭФФЕКТИВНАЯ СКОРАЯ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8200" y="575955"/>
            <a:ext cx="10967720" cy="6513921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1. Единая диспетчерская по приему вызовов 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прием вызова меньше 1,5 мин, единый стандарт общения диспетчера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2. Оповещение пациента о времени приезда и составе бригады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СМС/мобильное приложение с возможностью связи с бригадой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3. Оценка пациентом каждого вызова – премия врачам по результату (как </a:t>
            </a:r>
            <a:r>
              <a:rPr lang="ru-RU" sz="2400" b="1" dirty="0" err="1">
                <a:latin typeface="Arial" panose="020B0604020202020204" pitchFamily="34" charset="0"/>
                <a:cs typeface="Arial" panose="020B0604020202020204" pitchFamily="34" charset="0"/>
              </a:rPr>
              <a:t>Яндекс.такси</a:t>
            </a: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4. Создание дополнительных бригад 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все экстренные вызовы до 20 мин. в 95</a:t>
            </a:r>
            <a:r>
              <a:rPr lang="en-GB" sz="2400" i="1" dirty="0">
                <a:latin typeface="Arial" panose="020B0604020202020204" pitchFamily="34" charset="0"/>
                <a:cs typeface="Arial" panose="020B0604020202020204" pitchFamily="34" charset="0"/>
              </a:rPr>
              <a:t>% </a:t>
            </a: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случаев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5. Динамическое перераспределение бригад </a:t>
            </a:r>
          </a:p>
          <a:p>
            <a:pPr>
              <a:lnSpc>
                <a:spcPct val="150000"/>
              </a:lnSpc>
              <a:spcBef>
                <a:spcPts val="300"/>
              </a:spcBef>
            </a:pPr>
            <a:r>
              <a:rPr lang="ru-RU" sz="2400" i="1" dirty="0">
                <a:latin typeface="Arial" panose="020B0604020202020204" pitchFamily="34" charset="0"/>
                <a:cs typeface="Arial" panose="020B0604020202020204" pitchFamily="34" charset="0"/>
              </a:rPr>
              <a:t>в зависимости от сезонности, времени суток, Ч/С</a:t>
            </a:r>
          </a:p>
        </p:txBody>
      </p:sp>
    </p:spTree>
    <p:extLst>
      <p:ext uri="{BB962C8B-B14F-4D97-AF65-F5344CB8AC3E}">
        <p14:creationId xmlns:p14="http://schemas.microsoft.com/office/powerpoint/2010/main" val="31950569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3075</TotalTime>
  <Words>1059</Words>
  <Application>Microsoft Office PowerPoint</Application>
  <PresentationFormat>Широкоэкранный</PresentationFormat>
  <Paragraphs>276</Paragraphs>
  <Slides>16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maksimsemenov</cp:lastModifiedBy>
  <cp:revision>143</cp:revision>
  <cp:lastPrinted>2018-10-16T08:07:10Z</cp:lastPrinted>
  <dcterms:created xsi:type="dcterms:W3CDTF">2018-10-16T07:06:04Z</dcterms:created>
  <dcterms:modified xsi:type="dcterms:W3CDTF">2018-10-18T17:22:59Z</dcterms:modified>
</cp:coreProperties>
</file>