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72" y="20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3A3E5-D4D6-4803-AC5F-45B79183AD63}" type="datetimeFigureOut">
              <a:rPr lang="ru-RU" smtClean="0"/>
              <a:t>18.09.2018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157C3-F65E-45E6-9D87-10182990490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47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1A35-3FB4-46AD-AE58-BC47D264EDE7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EA16-3EA0-4F19-8102-3DCA2BA10EC6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0E00-4F0A-40C1-AFD5-12ECDF1AAB42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3E24-FE97-496F-B453-AF77EA435775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8FD3-3ADF-432E-B11E-080269249CE9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4E2E-5C31-4B95-8F20-1E1535E6B6E1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10DD-834A-4BBB-A2A7-B655DB878D38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18A9-361C-487F-9B4A-E9CC3DD105AE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5877-2871-4EF7-A406-D5B045197C72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96E-0EE4-4842-89EF-D76BB3297C1E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FE5D-0BFB-4519-BCD6-EC2D419E50F1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1350C-E760-4D2F-AA90-5B28DDD3E47F}" type="datetime1">
              <a:rPr lang="ru-RU" smtClean="0"/>
              <a:t>18.09.2018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64896" cy="57606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Постоянно действующий семинар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19.09.2018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МОНИКИ им. Владимирского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1</a:t>
            </a:fld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300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2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СОУТ должна быть проведена на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всех рабочих местах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конца 2018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97511"/>
            <a:ext cx="91440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Федеральным </a:t>
            </a:r>
            <a:r>
              <a:rPr lang="ru-RU" sz="2000" dirty="0"/>
              <a:t>законом от 28.12.2013 № 426-ФЗ </a:t>
            </a:r>
            <a:endParaRPr lang="ru-RU" sz="2000" dirty="0" smtClean="0"/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О специальной оценке условий труда» (ч. 6 ст. </a:t>
            </a:r>
            <a:r>
              <a:rPr lang="ru-RU" sz="2000" dirty="0" smtClean="0"/>
              <a:t>27)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000" dirty="0" smtClean="0"/>
              <a:t>Федеральным </a:t>
            </a:r>
            <a:r>
              <a:rPr lang="ru-RU" sz="2000" dirty="0"/>
              <a:t>законом от 28.12.2013 № 400-ФЗ </a:t>
            </a:r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О страховых пенсиях» (ч. 8 ст. 35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3508" y="2259450"/>
            <a:ext cx="88569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Время работы во вредных и (или) опасных условиях труда, не подтвержденных результатами СОУТ, после 31.12.2018 не будет засчитываться в страховой стаж для досрочного назначения трудовой пенсии по старости работникам, чьи должности, профессии или выполняемые работы поименованы в Списках № 1 и № 2, утвержденных постановлением Кабинета Министров СССР от 26.01.1991 № 10 «Об утверждении Списков производств, работ, профессий, должностей и показателей, дающих право на льготное пенсионное обеспечение». </a:t>
            </a:r>
            <a:endParaRPr lang="ru-RU" sz="2200" dirty="0" smtClean="0"/>
          </a:p>
          <a:p>
            <a:endParaRPr lang="ru-RU" sz="100" dirty="0" smtClean="0"/>
          </a:p>
          <a:p>
            <a:pPr algn="ctr"/>
            <a:r>
              <a:rPr lang="ru-RU" sz="3000" b="1" dirty="0" smtClean="0">
                <a:solidFill>
                  <a:srgbClr val="C00000"/>
                </a:solidFill>
              </a:rPr>
              <a:t>Рекомендации:</a:t>
            </a:r>
          </a:p>
          <a:p>
            <a:pPr algn="ctr"/>
            <a:r>
              <a:rPr lang="ru-RU" sz="3000" b="1" dirty="0" smtClean="0">
                <a:solidFill>
                  <a:srgbClr val="C00000"/>
                </a:solidFill>
              </a:rPr>
              <a:t>В </a:t>
            </a:r>
            <a:r>
              <a:rPr lang="ru-RU" sz="3000" b="1" dirty="0">
                <a:solidFill>
                  <a:srgbClr val="C00000"/>
                </a:solidFill>
              </a:rPr>
              <a:t>первую очередь проводить СОУТ на рабочих местах </a:t>
            </a:r>
            <a:r>
              <a:rPr lang="ru-RU" sz="3000" b="1" dirty="0" smtClean="0">
                <a:solidFill>
                  <a:srgbClr val="C00000"/>
                </a:solidFill>
              </a:rPr>
              <a:t>тех, кто поименован в </a:t>
            </a:r>
            <a:r>
              <a:rPr lang="ru-RU" sz="3000" b="1" dirty="0">
                <a:solidFill>
                  <a:srgbClr val="C00000"/>
                </a:solidFill>
              </a:rPr>
              <a:t>Списках № 1 и № 2</a:t>
            </a:r>
            <a:r>
              <a:rPr lang="ru-RU" sz="3000" b="1" dirty="0" smtClean="0">
                <a:solidFill>
                  <a:srgbClr val="C00000"/>
                </a:solidFill>
              </a:rPr>
              <a:t>.</a:t>
            </a:r>
            <a:endParaRPr lang="ru-RU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3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079" y="-1730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Необходимо обратить внимание!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4079" y="470525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</a:rPr>
              <a:t>На рабочих местах медицинских </a:t>
            </a:r>
            <a:r>
              <a:rPr lang="ru-RU" sz="2600" b="1" dirty="0" smtClean="0">
                <a:solidFill>
                  <a:srgbClr val="C00000"/>
                </a:solidFill>
              </a:rPr>
              <a:t>работников </a:t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должно </a:t>
            </a:r>
            <a:r>
              <a:rPr lang="ru-RU" sz="2600" b="1" dirty="0">
                <a:solidFill>
                  <a:srgbClr val="C00000"/>
                </a:solidFill>
              </a:rPr>
              <a:t>оцениваться воздействие биологического </a:t>
            </a:r>
            <a:r>
              <a:rPr lang="ru-RU" sz="2600" b="1" dirty="0" smtClean="0">
                <a:solidFill>
                  <a:srgbClr val="C00000"/>
                </a:solidFill>
              </a:rPr>
              <a:t>фактора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28" y="1388916"/>
            <a:ext cx="913992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Методика </a:t>
            </a:r>
            <a:r>
              <a:rPr lang="ru-RU" dirty="0"/>
              <a:t>проведения специальной оценки условий труда, </a:t>
            </a:r>
            <a:r>
              <a:rPr lang="ru-RU" dirty="0" smtClean="0"/>
              <a:t>утвержденная приказом </a:t>
            </a:r>
            <a:r>
              <a:rPr lang="ru-RU" dirty="0"/>
              <a:t>Минтруда России от 24.01.2014 № </a:t>
            </a:r>
            <a:r>
              <a:rPr lang="ru-RU" dirty="0" smtClean="0"/>
              <a:t>33н, (</a:t>
            </a:r>
            <a:r>
              <a:rPr lang="ru-RU" dirty="0"/>
              <a:t>п. </a:t>
            </a:r>
            <a:r>
              <a:rPr lang="ru-RU" dirty="0" smtClean="0"/>
              <a:t>29) - в отношении «рабочих мест медицинских и иных работников, непосредственно осуществляющих медицинскую деятельность».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Федеральный закон от 21.11.2011 № 323-ФЗ «Об основах охраны здоровья граждан в Российской Федерации» (статья 2) и Федеральный закон от 30.03.1999 № 52-ФЗ </a:t>
            </a:r>
            <a:br>
              <a:rPr lang="ru-RU" dirty="0" smtClean="0"/>
            </a:br>
            <a:r>
              <a:rPr lang="ru-RU" dirty="0" smtClean="0"/>
              <a:t>«О санитарно-эпидемиологическом благополучии населения» (статья 1) - все медицинские работники (врачи, средний и младший персонал) осуществляют медицинскую деятельность.</a:t>
            </a:r>
          </a:p>
          <a:p>
            <a:endParaRPr lang="ru-RU" dirty="0" smtClean="0"/>
          </a:p>
          <a:p>
            <a:r>
              <a:rPr lang="ru-RU" dirty="0" smtClean="0"/>
              <a:t>Письма Минтруда </a:t>
            </a:r>
            <a:r>
              <a:rPr lang="ru-RU" dirty="0"/>
              <a:t>от 18.03.2016 № 15-1/В-871, от 02.06.2016 № 15-1/ООГ-2023,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20.07.2016 № </a:t>
            </a:r>
            <a:r>
              <a:rPr lang="ru-RU" dirty="0" smtClean="0"/>
              <a:t>15-1/В-2458) и письмо Минздрава России от</a:t>
            </a:r>
            <a:r>
              <a:rPr lang="ru-RU" dirty="0"/>
              <a:t> 11.08.2015 </a:t>
            </a:r>
            <a:r>
              <a:rPr lang="ru-RU" dirty="0" smtClean="0"/>
              <a:t>№ </a:t>
            </a:r>
            <a:r>
              <a:rPr lang="ru-RU" dirty="0"/>
              <a:t>16-6/3057322-2885</a:t>
            </a:r>
            <a:r>
              <a:rPr lang="ru-RU" dirty="0" smtClean="0"/>
              <a:t>) – учитывать контакт с биологическим фактором или потенциальный контакт. </a:t>
            </a:r>
          </a:p>
          <a:p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оценке воздействия биологического </a:t>
            </a:r>
            <a:r>
              <a:rPr lang="ru-RU" dirty="0" smtClean="0"/>
              <a:t>фактора работодатель </a:t>
            </a:r>
            <a:r>
              <a:rPr lang="ru-RU" dirty="0"/>
              <a:t>должен руководствоваться не только работой в соответствующих отделениях, заболеваниями, лечение которых осуществляется по профилю отделения, или контактом с биологическим жидкостями больных, но и наличием у них сопутствующих заболеваний. </a:t>
            </a:r>
            <a:r>
              <a:rPr lang="ru-RU" dirty="0" smtClean="0"/>
              <a:t>Также </a:t>
            </a:r>
            <a:r>
              <a:rPr lang="ru-RU" dirty="0"/>
              <a:t>важно учитывать механизмы и пути передачи патогенных микроорганизмов. </a:t>
            </a:r>
          </a:p>
        </p:txBody>
      </p:sp>
    </p:spTree>
    <p:extLst>
      <p:ext uri="{BB962C8B-B14F-4D97-AF65-F5344CB8AC3E}">
        <p14:creationId xmlns:p14="http://schemas.microsoft.com/office/powerpoint/2010/main" val="11778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4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Необходимо обратить внимание!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4079" y="54868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</a:rPr>
              <a:t>Установление отдельных классов (подклассов) условий труда может привести к изменению продолжительности </a:t>
            </a:r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рабочего </a:t>
            </a:r>
            <a:r>
              <a:rPr lang="ru-RU" sz="2600" b="1" dirty="0">
                <a:solidFill>
                  <a:srgbClr val="C00000"/>
                </a:solidFill>
              </a:rPr>
              <a:t>дня (смены) медицинских работников.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91683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работников, условия труда на рабочих местах которых по результатам СОУТ отнесены к подклассам 3.3 и 3.4 и классу 4,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соответствии со статьей 92 ТК РФ устанавливается сокращенная продолжительность рабочей недели не более 36 часов.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этом статьей 94 ТК РФ установлено, что для данной категории работников продолжительность рабочего дня (смены) не должна превышать 8 часов либо может быть увеличена до 12 часов с письменного согласия работника и оформленного отдельным соглашением к трудовому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11437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5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Необходимо обратить внимание!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4079" y="548680"/>
            <a:ext cx="9144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Ошибки в рекомендациях, изложенных в </a:t>
            </a:r>
            <a:r>
              <a:rPr lang="ru-RU" sz="2800" b="1" dirty="0">
                <a:solidFill>
                  <a:srgbClr val="C00000"/>
                </a:solidFill>
              </a:rPr>
              <a:t>строке 050 карты СОУТ рабочего места, на котором установлены вредные и (или) опасные условия </a:t>
            </a:r>
            <a:r>
              <a:rPr lang="ru-RU" sz="2800" b="1" dirty="0" smtClean="0">
                <a:solidFill>
                  <a:srgbClr val="C00000"/>
                </a:solidFill>
              </a:rPr>
              <a:t>труда.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НЕ ВЫПОЛНЯЮТСЯ ИЛИ ПРЕПЯТСТВУЮТ ПРИЕМУ НА РАБОТУ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551837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ru-RU" dirty="0" smtClean="0"/>
              <a:t>Возможность </a:t>
            </a:r>
            <a:r>
              <a:rPr lang="ru-RU" dirty="0"/>
              <a:t>применения труда инвалидов - нет (СП </a:t>
            </a:r>
            <a:r>
              <a:rPr lang="ru-RU" dirty="0" smtClean="0"/>
              <a:t>2.2.9.2510-09, </a:t>
            </a:r>
            <a:r>
              <a:rPr lang="ru-RU" dirty="0"/>
              <a:t>п. 4.2</a:t>
            </a:r>
            <a:r>
              <a:rPr lang="ru-RU" dirty="0" smtClean="0"/>
              <a:t>). Указывается на запрет </a:t>
            </a:r>
            <a:r>
              <a:rPr lang="ru-RU" dirty="0"/>
              <a:t>трудоустройства инвалидов </a:t>
            </a:r>
            <a:r>
              <a:rPr lang="ru-RU" dirty="0" smtClean="0"/>
              <a:t>в случае наличия </a:t>
            </a:r>
            <a:r>
              <a:rPr lang="ru-RU" dirty="0"/>
              <a:t>вредных производственных факторов, превышающих гигиенические </a:t>
            </a:r>
            <a:r>
              <a:rPr lang="ru-RU" dirty="0" smtClean="0"/>
              <a:t>нормативы. Методика проведения СОУТ в полной мере не дублирует гигиенические нормативы. </a:t>
            </a:r>
          </a:p>
          <a:p>
            <a:pPr marL="342900" indent="-342900" algn="just">
              <a:buBlip>
                <a:blip r:embed="rId2"/>
              </a:buBlip>
            </a:pPr>
            <a:endParaRPr lang="ru-RU" dirty="0"/>
          </a:p>
          <a:p>
            <a:pPr marL="342900" indent="-342900" algn="just">
              <a:buBlip>
                <a:blip r:embed="rId2"/>
              </a:buBlip>
            </a:pPr>
            <a:r>
              <a:rPr lang="ru-RU" dirty="0"/>
              <a:t>В</a:t>
            </a:r>
            <a:r>
              <a:rPr lang="ru-RU" dirty="0" smtClean="0"/>
              <a:t>озможность </a:t>
            </a:r>
            <a:r>
              <a:rPr lang="ru-RU" dirty="0"/>
              <a:t>применения труда женщин </a:t>
            </a:r>
            <a:r>
              <a:rPr lang="ru-RU" dirty="0" smtClean="0"/>
              <a:t>- нет </a:t>
            </a:r>
            <a:r>
              <a:rPr lang="ru-RU" dirty="0"/>
              <a:t>(СанПиН 2.2.0.555-96, п. 1.9, ст. 253 ТК </a:t>
            </a:r>
            <a:r>
              <a:rPr lang="ru-RU" dirty="0" smtClean="0"/>
              <a:t>РФ). Запрещается работа женщин во вредных условиях труда, где превышаются гигиенические нормативы. </a:t>
            </a:r>
            <a:r>
              <a:rPr lang="ru-RU" dirty="0"/>
              <a:t>Методика проведения СОУТ в полной мере не дублирует гигиенические нормативы</a:t>
            </a:r>
            <a:r>
              <a:rPr lang="ru-RU" dirty="0" smtClean="0"/>
              <a:t>.</a:t>
            </a:r>
          </a:p>
          <a:p>
            <a:pPr marL="342900" indent="-342900" algn="just">
              <a:buBlip>
                <a:blip r:embed="rId2"/>
              </a:buBlip>
            </a:pPr>
            <a:endParaRPr lang="ru-RU" dirty="0"/>
          </a:p>
          <a:p>
            <a:pPr marL="342900" indent="-342900" algn="just">
              <a:buBlip>
                <a:blip r:embed="rId2"/>
              </a:buBlip>
            </a:pPr>
            <a:r>
              <a:rPr lang="ru-RU" dirty="0" smtClean="0"/>
              <a:t>Уменьшить </a:t>
            </a:r>
            <a:r>
              <a:rPr lang="ru-RU" dirty="0"/>
              <a:t>время воздействия вредного фактора (Снижение </a:t>
            </a:r>
            <a:r>
              <a:rPr lang="ru-RU" dirty="0" smtClean="0"/>
              <a:t>вредности – биологического, химического факторов, где оценка проводится без измерения). 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рекомендации по улучшению условий труда должны быть внесены в План мероприятий работодателя и реализованы – контроль со стороны ГИТ.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2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6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СОУТ должна быть проведена на </a:t>
            </a:r>
            <a:r>
              <a:rPr lang="ru-RU" sz="3200" b="1" dirty="0">
                <a:solidFill>
                  <a:srgbClr val="C00000"/>
                </a:solidFill>
              </a:rPr>
              <a:t>всех рабочих местах </a:t>
            </a:r>
            <a:r>
              <a:rPr lang="ru-RU" sz="3200" b="1" dirty="0" smtClean="0">
                <a:solidFill>
                  <a:srgbClr val="C00000"/>
                </a:solidFill>
              </a:rPr>
              <a:t>до </a:t>
            </a:r>
            <a:r>
              <a:rPr lang="ru-RU" sz="3200" b="1" dirty="0">
                <a:solidFill>
                  <a:srgbClr val="C00000"/>
                </a:solidFill>
              </a:rPr>
              <a:t>конца 2018 </a:t>
            </a:r>
            <a:r>
              <a:rPr lang="ru-RU" sz="3200" b="1" dirty="0" smtClean="0">
                <a:solidFill>
                  <a:srgbClr val="C00000"/>
                </a:solidFill>
              </a:rPr>
              <a:t>года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 ТЕРРИТОРИАЛЬНЫХ, РАЙОННЫХ, ГОРОДСКИХ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 ПЕРВИЧНЫХ ПРОФСОЮЗНЫХ ОРГАНИЗАЦИЯХ, ИМЕЮЩИХ СТАТУС ЮРИДИЧЕСКИ ЛИЦ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7203" y="278092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Статья 212 Трудового кодекса Российской Федерации:</a:t>
            </a:r>
          </a:p>
          <a:p>
            <a:r>
              <a:rPr lang="ru-RU" sz="2400" dirty="0" smtClean="0"/>
              <a:t>«</a:t>
            </a:r>
            <a:r>
              <a:rPr lang="ru-RU" sz="2400" dirty="0"/>
              <a:t>Работодатель обязан </a:t>
            </a:r>
            <a:r>
              <a:rPr lang="ru-RU" sz="2400" dirty="0" smtClean="0"/>
              <a:t>обеспечить… проведение </a:t>
            </a:r>
            <a:r>
              <a:rPr lang="ru-RU" sz="2400" dirty="0"/>
              <a:t>специальной оценки условий труда в соответствии с законодательством о специальной оценке условий </a:t>
            </a:r>
            <a:r>
              <a:rPr lang="ru-RU" sz="2400" dirty="0" smtClean="0"/>
              <a:t>труда»</a:t>
            </a:r>
          </a:p>
          <a:p>
            <a:endParaRPr lang="ru-RU" sz="2400" dirty="0"/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Статья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5.27.1 Кодекса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Российской Федерации об административных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правонарушениях:</a:t>
            </a:r>
          </a:p>
          <a:p>
            <a:r>
              <a:rPr lang="ru-RU" sz="2400" dirty="0" smtClean="0"/>
              <a:t>«Нарушение </a:t>
            </a:r>
            <a:r>
              <a:rPr lang="ru-RU" sz="2400" dirty="0"/>
              <a:t>работодателем установленного порядка проведения специальной оценки условий труда на рабочих местах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или </a:t>
            </a:r>
            <a:r>
              <a:rPr lang="ru-RU" sz="2400" dirty="0"/>
              <a:t>ее </a:t>
            </a:r>
            <a:r>
              <a:rPr lang="ru-RU" sz="2400" dirty="0" err="1" smtClean="0"/>
              <a:t>непроведение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82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7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Примеры решения проблем по проведению СОУТ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ГБУЗ МО «Коломенская центральная районная больница»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проблемы с результатами СОУТ (проведено 2 отрицательных государственных экспертиз условий труда);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 выездной семинар с руководителями структурных подразделений;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остоянная консультация председателя профкома и специалиста по охране труда.</a:t>
            </a:r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ГБУЗ МО «Щелковский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перинатальный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центр»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проводилась подготовка к проведению СОУТ;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смена специалиста по охране труда, которого не принимает главный врач;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работа председателя Щелковской городской организации;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выезд в организацию.</a:t>
            </a:r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ГБУЗ МО «Одинцовский противотуберкулезный диспансер»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проведена СОУТ: медицинским работникам класс 3.2, немедицинский персонал тоже 3.2 по </a:t>
            </a:r>
            <a:r>
              <a:rPr lang="ru-RU" sz="2000" dirty="0" err="1" smtClean="0"/>
              <a:t>биофактору</a:t>
            </a:r>
            <a:r>
              <a:rPr lang="ru-RU" sz="2000" dirty="0" smtClean="0"/>
              <a:t> (нарушение);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/>
              <a:t>немедицинкий</a:t>
            </a:r>
            <a:r>
              <a:rPr lang="ru-RU" sz="2000" dirty="0" smtClean="0"/>
              <a:t> персонал пожаловался, что не будет 36 часовой недели</a:t>
            </a:r>
            <a:r>
              <a:rPr lang="ru-RU" sz="2000" dirty="0"/>
              <a:t> </a:t>
            </a:r>
            <a:r>
              <a:rPr lang="ru-RU" sz="2000" dirty="0" smtClean="0"/>
              <a:t>в Минтруд РФ, </a:t>
            </a:r>
            <a:r>
              <a:rPr lang="ru-RU" sz="2000" dirty="0" err="1" smtClean="0"/>
              <a:t>Роструд</a:t>
            </a:r>
            <a:r>
              <a:rPr lang="ru-RU" sz="2000" dirty="0" smtClean="0"/>
              <a:t>, ГИТ в МО</a:t>
            </a:r>
          </a:p>
        </p:txBody>
      </p:sp>
    </p:spTree>
    <p:extLst>
      <p:ext uri="{BB962C8B-B14F-4D97-AF65-F5344CB8AC3E}">
        <p14:creationId xmlns:p14="http://schemas.microsoft.com/office/powerpoint/2010/main" val="37956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09567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600" b="1" smtClean="0"/>
              <a:t>8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Предварительная оценка Отчета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письмо МООПРЗ РФ от 18.05.2018 № 164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5" t="16409" r="19007" b="4365"/>
          <a:stretch/>
        </p:blipFill>
        <p:spPr bwMode="auto">
          <a:xfrm rot="16200000">
            <a:off x="-377756" y="1919806"/>
            <a:ext cx="5799634" cy="40767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2" t="17593" r="19100" b="4614"/>
          <a:stretch/>
        </p:blipFill>
        <p:spPr bwMode="auto">
          <a:xfrm rot="16200000">
            <a:off x="3824933" y="1949450"/>
            <a:ext cx="5823107" cy="404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1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620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Постоянно действующий семинар   19.09.2018  МОНИКИ им. Владимирского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Постоянно действующий семинар   19.09.2018  МИНИКИ им. Владимирского</dc:title>
  <dc:creator>userok2</dc:creator>
  <cp:lastModifiedBy>Никита Елис</cp:lastModifiedBy>
  <cp:revision>10</cp:revision>
  <dcterms:created xsi:type="dcterms:W3CDTF">2018-09-18T11:52:51Z</dcterms:created>
  <dcterms:modified xsi:type="dcterms:W3CDTF">2018-09-18T13:31:40Z</dcterms:modified>
</cp:coreProperties>
</file>